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963" r:id="rId2"/>
    <p:sldId id="969" r:id="rId3"/>
    <p:sldId id="973" r:id="rId4"/>
    <p:sldId id="974" r:id="rId5"/>
    <p:sldId id="975" r:id="rId6"/>
    <p:sldId id="976" r:id="rId7"/>
    <p:sldId id="977" r:id="rId8"/>
    <p:sldId id="978" r:id="rId9"/>
    <p:sldId id="979" r:id="rId10"/>
    <p:sldId id="980" r:id="rId11"/>
    <p:sldId id="98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F8D"/>
    <a:srgbClr val="005E94"/>
    <a:srgbClr val="1A886E"/>
    <a:srgbClr val="6B28A8"/>
    <a:srgbClr val="FFC1C1"/>
    <a:srgbClr val="FDA9ED"/>
    <a:srgbClr val="DCC5F1"/>
    <a:srgbClr val="ED05C1"/>
    <a:srgbClr val="CE8502"/>
    <a:srgbClr val="00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74CC5B-4688-4D81-800D-E97831C73CFA}" v="98" dt="2022-01-18T13:38:18.5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09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065F2-8626-40B8-A787-C95ABF8141F1}" type="datetimeFigureOut">
              <a:rPr lang="it-IT" smtClean="0"/>
              <a:t>05/08/2024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253F6C-3DE2-471E-A50E-949165F4C9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401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8686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9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383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9490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67810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363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40737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5058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41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31644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6253F6C-3DE2-471E-A50E-949165F4C9EB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401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1EB3-44FB-4CE6-A009-ED60C806CDE3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8979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033CCF-E884-453F-AB27-367874E37FE4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358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F57C23-3ACD-4F40-AD0F-AAABABA85FA3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3154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9AFCF-D153-4D21-B572-E81758C5CE69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443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ED89F-E69D-4A9C-B7F8-2013C7F613E0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9761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70B77-3AC8-4A53-90AA-AE359079B1BA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2598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6CB39-C7B8-47D4-B951-318DB9DBB57F}" type="datetime1">
              <a:rPr lang="it-IT" smtClean="0"/>
              <a:t>05/08/2024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866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B8C72-31D8-4D23-9836-4157A3A2F720}" type="datetime1">
              <a:rPr lang="it-IT" smtClean="0"/>
              <a:t>05/08/2024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666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8DB1F-0A5A-4D58-9092-E75D2E45B67C}" type="datetime1">
              <a:rPr lang="it-IT" smtClean="0"/>
              <a:t>05/08/2024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562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020C3-1E21-4E7F-9DC2-10B330ECDFCF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97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D16EB-8D6A-4A43-B5B0-B6246B67E96C}" type="datetime1">
              <a:rPr lang="it-IT" smtClean="0"/>
              <a:t>05/08/2024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5745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5A193-B319-48E6-8D6F-43D4E6DC0B57}" type="datetime1">
              <a:rPr lang="it-IT" smtClean="0"/>
              <a:t>05/08/2024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6793A-D2C2-4C3F-A8C4-C33659067CBA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0986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53F87ECC-736E-4E0D-AE57-DE8F9C92D653}"/>
              </a:ext>
            </a:extLst>
          </p:cNvPr>
          <p:cNvSpPr txBox="1"/>
          <p:nvPr/>
        </p:nvSpPr>
        <p:spPr>
          <a:xfrm>
            <a:off x="1132719" y="147670"/>
            <a:ext cx="28116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>
                <a:solidFill>
                  <a:srgbClr val="21AF8D"/>
                </a:solidFill>
                <a:highlight>
                  <a:srgbClr val="FFFFFF"/>
                </a:highlight>
                <a:latin typeface="inherit"/>
              </a:rPr>
              <a:t>Department of Agricultural, Food and Environmental Sciences - D3A</a:t>
            </a: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1440" y="58127"/>
            <a:ext cx="2559965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29" name="CasellaDiTesto 28">
            <a:extLst>
              <a:ext uri="{FF2B5EF4-FFF2-40B4-BE49-F238E27FC236}">
                <a16:creationId xmlns:a16="http://schemas.microsoft.com/office/drawing/2014/main" id="{C41F720E-C76F-CBE1-D1FC-57F44E903809}"/>
              </a:ext>
            </a:extLst>
          </p:cNvPr>
          <p:cNvSpPr txBox="1"/>
          <p:nvPr/>
        </p:nvSpPr>
        <p:spPr>
          <a:xfrm>
            <a:off x="2834763" y="2291195"/>
            <a:ext cx="65224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dirty="0">
                <a:highlight>
                  <a:srgbClr val="FFFFFF"/>
                </a:highlight>
                <a:latin typeface="inherit"/>
              </a:rPr>
              <a:t>TITLE OF THE PROJECT</a:t>
            </a:r>
          </a:p>
        </p:txBody>
      </p:sp>
      <p:sp>
        <p:nvSpPr>
          <p:cNvPr id="31" name="CasellaDiTesto 30">
            <a:extLst>
              <a:ext uri="{FF2B5EF4-FFF2-40B4-BE49-F238E27FC236}">
                <a16:creationId xmlns:a16="http://schemas.microsoft.com/office/drawing/2014/main" id="{44DD0FD1-DBBD-E24D-6671-69C41444C275}"/>
              </a:ext>
            </a:extLst>
          </p:cNvPr>
          <p:cNvSpPr txBox="1"/>
          <p:nvPr/>
        </p:nvSpPr>
        <p:spPr>
          <a:xfrm>
            <a:off x="1132719" y="6010146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Academic Year 0000-0000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  <p:sp>
        <p:nvSpPr>
          <p:cNvPr id="33" name="CasellaDiTesto 32">
            <a:extLst>
              <a:ext uri="{FF2B5EF4-FFF2-40B4-BE49-F238E27FC236}">
                <a16:creationId xmlns:a16="http://schemas.microsoft.com/office/drawing/2014/main" id="{3BD36FEC-9305-DF14-C392-18354248FA00}"/>
              </a:ext>
            </a:extLst>
          </p:cNvPr>
          <p:cNvSpPr txBox="1"/>
          <p:nvPr/>
        </p:nvSpPr>
        <p:spPr>
          <a:xfrm>
            <a:off x="1057897" y="3787670"/>
            <a:ext cx="6098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it-IT" dirty="0" err="1">
                <a:highlight>
                  <a:srgbClr val="FFFFFF"/>
                </a:highlight>
                <a:latin typeface="inherit"/>
              </a:rPr>
              <a:t>Student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:</a:t>
            </a:r>
          </a:p>
          <a:p>
            <a:pPr algn="l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121F3BFB-74EC-A71D-2901-D160CA909C45}"/>
              </a:ext>
            </a:extLst>
          </p:cNvPr>
          <p:cNvSpPr txBox="1"/>
          <p:nvPr/>
        </p:nvSpPr>
        <p:spPr>
          <a:xfrm>
            <a:off x="5439842" y="3787670"/>
            <a:ext cx="6098458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  <a:p>
            <a:pPr algn="r" fontAlgn="base"/>
            <a:endParaRPr lang="it-IT" sz="700" dirty="0">
              <a:highlight>
                <a:srgbClr val="FFFFFF"/>
              </a:highlight>
              <a:latin typeface="inherit"/>
            </a:endParaRP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Co-supervisor:</a:t>
            </a:r>
          </a:p>
          <a:p>
            <a:pPr algn="r" fontAlgn="base"/>
            <a:r>
              <a:rPr lang="it-IT" dirty="0">
                <a:highlight>
                  <a:srgbClr val="FFFFFF"/>
                </a:highlight>
                <a:latin typeface="inherit"/>
              </a:rPr>
              <a:t>NAME SURNAME</a:t>
            </a: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09D6AC1A-7422-7712-2EF4-7D8ED89771D6}"/>
              </a:ext>
            </a:extLst>
          </p:cNvPr>
          <p:cNvSpPr txBox="1"/>
          <p:nvPr/>
        </p:nvSpPr>
        <p:spPr>
          <a:xfrm>
            <a:off x="2705249" y="1331154"/>
            <a:ext cx="6781501" cy="8803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Ph. D. in Agricultural, Food and Environmental Sciences - N° Cycle</a:t>
            </a:r>
          </a:p>
          <a:p>
            <a:pPr indent="180340" algn="ct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Second Year Annual Report</a:t>
            </a:r>
          </a:p>
        </p:txBody>
      </p:sp>
      <p:sp>
        <p:nvSpPr>
          <p:cNvPr id="37" name="CasellaDiTesto 36">
            <a:extLst>
              <a:ext uri="{FF2B5EF4-FFF2-40B4-BE49-F238E27FC236}">
                <a16:creationId xmlns:a16="http://schemas.microsoft.com/office/drawing/2014/main" id="{F148B286-44AD-A39F-CD15-C88A70538E8A}"/>
              </a:ext>
            </a:extLst>
          </p:cNvPr>
          <p:cNvSpPr txBox="1"/>
          <p:nvPr/>
        </p:nvSpPr>
        <p:spPr>
          <a:xfrm>
            <a:off x="6883207" y="6010147"/>
            <a:ext cx="4655093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r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Ancona, date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1275653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ighlight>
                  <a:srgbClr val="FFFFFF"/>
                </a:highlight>
                <a:latin typeface="inherit"/>
              </a:rPr>
              <a:t>Other activities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036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NEXT ACTIVITIES</a:t>
            </a:r>
          </a:p>
        </p:txBody>
      </p:sp>
    </p:spTree>
    <p:extLst>
      <p:ext uri="{BB962C8B-B14F-4D97-AF65-F5344CB8AC3E}">
        <p14:creationId xmlns:p14="http://schemas.microsoft.com/office/powerpoint/2010/main" val="226964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INTRODUCTION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6E68DE9-9570-16EF-247F-5F8130BE92BE}"/>
              </a:ext>
            </a:extLst>
          </p:cNvPr>
          <p:cNvSpPr txBox="1"/>
          <p:nvPr/>
        </p:nvSpPr>
        <p:spPr>
          <a:xfrm>
            <a:off x="190595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Describe the background and the aim of your project.</a:t>
            </a:r>
          </a:p>
        </p:txBody>
      </p:sp>
    </p:spTree>
    <p:extLst>
      <p:ext uri="{BB962C8B-B14F-4D97-AF65-F5344CB8AC3E}">
        <p14:creationId xmlns:p14="http://schemas.microsoft.com/office/powerpoint/2010/main" val="1601167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RESEARCH ACTIVITY</a:t>
            </a:r>
          </a:p>
        </p:txBody>
      </p:sp>
    </p:spTree>
    <p:extLst>
      <p:ext uri="{BB962C8B-B14F-4D97-AF65-F5344CB8AC3E}">
        <p14:creationId xmlns:p14="http://schemas.microsoft.com/office/powerpoint/2010/main" val="626109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BIBLIOGRAPHY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F13495C-E13C-463A-4AEC-6AB1EEA95E20}"/>
              </a:ext>
            </a:extLst>
          </p:cNvPr>
          <p:cNvSpPr txBox="1"/>
          <p:nvPr/>
        </p:nvSpPr>
        <p:spPr>
          <a:xfrm>
            <a:off x="367028" y="1545480"/>
            <a:ext cx="9581674" cy="1295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Bianchi, G., Verdi, G. &amp; Rossi, M.,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48(3), pp. 11-15.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it-IT" dirty="0">
                <a:highlight>
                  <a:srgbClr val="FFFFFF"/>
                </a:highlight>
                <a:latin typeface="inherit"/>
              </a:rPr>
              <a:t>Rossi, M., Bianchi, G. &amp; Verdi, G., 2018. 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Title of the article. Journal Name, pp. 10-15.</a:t>
            </a:r>
            <a:endParaRPr lang="it-IT" dirty="0">
              <a:highlight>
                <a:srgbClr val="FFFFFF"/>
              </a:highlight>
              <a:latin typeface="inherit"/>
            </a:endParaRPr>
          </a:p>
          <a:p>
            <a:pPr indent="180340" algn="just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Verdi, G., 2017. Title of the article. In: R. Cristiano, Title of the Book. Ancona: </a:t>
            </a:r>
            <a:r>
              <a:rPr lang="en-US" dirty="0" err="1">
                <a:highlight>
                  <a:srgbClr val="FFFFFF"/>
                </a:highlight>
                <a:latin typeface="inherit"/>
              </a:rPr>
              <a:t>CasaEditrice</a:t>
            </a:r>
            <a:r>
              <a:rPr lang="en-US" dirty="0">
                <a:highlight>
                  <a:srgbClr val="FFFFFF"/>
                </a:highlight>
                <a:latin typeface="inherit"/>
              </a:rPr>
              <a:t>.</a:t>
            </a:r>
            <a:endParaRPr lang="it-IT" dirty="0">
              <a:highlight>
                <a:srgbClr val="FFFFFF"/>
              </a:highlight>
              <a:latin typeface="inherit"/>
            </a:endParaRPr>
          </a:p>
        </p:txBody>
      </p:sp>
    </p:spTree>
    <p:extLst>
      <p:ext uri="{BB962C8B-B14F-4D97-AF65-F5344CB8AC3E}">
        <p14:creationId xmlns:p14="http://schemas.microsoft.com/office/powerpoint/2010/main" val="403956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2784672" y="200644"/>
            <a:ext cx="652247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VISITING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99EFAC0-636D-A8A6-7096-135DE67DCFA1}"/>
              </a:ext>
            </a:extLst>
          </p:cNvPr>
          <p:cNvSpPr txBox="1"/>
          <p:nvPr/>
        </p:nvSpPr>
        <p:spPr>
          <a:xfrm>
            <a:off x="296059" y="1714151"/>
            <a:ext cx="109720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50000"/>
              </a:lnSpc>
            </a:pPr>
            <a:r>
              <a:rPr lang="en-US" dirty="0">
                <a:highlight>
                  <a:srgbClr val="FFFFFF"/>
                </a:highlight>
                <a:latin typeface="inherit"/>
              </a:rPr>
              <a:t>If any.</a:t>
            </a:r>
          </a:p>
        </p:txBody>
      </p:sp>
    </p:spTree>
    <p:extLst>
      <p:ext uri="{BB962C8B-B14F-4D97-AF65-F5344CB8AC3E}">
        <p14:creationId xmlns:p14="http://schemas.microsoft.com/office/powerpoint/2010/main" val="29102122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LIST OF ORAL/POSTER PRESENTATIONS</a:t>
            </a:r>
          </a:p>
        </p:txBody>
      </p:sp>
    </p:spTree>
    <p:extLst>
      <p:ext uri="{BB962C8B-B14F-4D97-AF65-F5344CB8AC3E}">
        <p14:creationId xmlns:p14="http://schemas.microsoft.com/office/powerpoint/2010/main" val="58975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LIST OF PUBLICATIONS</a:t>
            </a:r>
          </a:p>
        </p:txBody>
      </p:sp>
    </p:spTree>
    <p:extLst>
      <p:ext uri="{BB962C8B-B14F-4D97-AF65-F5344CB8AC3E}">
        <p14:creationId xmlns:p14="http://schemas.microsoft.com/office/powerpoint/2010/main" val="753413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highlight>
                  <a:srgbClr val="FFFFFF"/>
                </a:highlight>
                <a:latin typeface="inherit"/>
              </a:rPr>
              <a:t>Internal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Courses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434400D-DF17-08AB-4E9D-B24AB4DF8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128345"/>
              </p:ext>
            </p:extLst>
          </p:nvPr>
        </p:nvGraphicFramePr>
        <p:xfrm>
          <a:off x="1248493" y="2417397"/>
          <a:ext cx="8672051" cy="2374800"/>
        </p:xfrm>
        <a:graphic>
          <a:graphicData uri="http://schemas.openxmlformats.org/drawingml/2006/table">
            <a:tbl>
              <a:tblPr firstRow="1" firstCol="1" bandRow="1"/>
              <a:tblGrid>
                <a:gridCol w="2932717">
                  <a:extLst>
                    <a:ext uri="{9D8B030D-6E8A-4147-A177-3AD203B41FA5}">
                      <a16:colId xmlns:a16="http://schemas.microsoft.com/office/drawing/2014/main" val="202877193"/>
                    </a:ext>
                  </a:extLst>
                </a:gridCol>
                <a:gridCol w="2169814">
                  <a:extLst>
                    <a:ext uri="{9D8B030D-6E8A-4147-A177-3AD203B41FA5}">
                      <a16:colId xmlns:a16="http://schemas.microsoft.com/office/drawing/2014/main" val="3395018247"/>
                    </a:ext>
                  </a:extLst>
                </a:gridCol>
                <a:gridCol w="2298616">
                  <a:extLst>
                    <a:ext uri="{9D8B030D-6E8A-4147-A177-3AD203B41FA5}">
                      <a16:colId xmlns:a16="http://schemas.microsoft.com/office/drawing/2014/main" val="3272725431"/>
                    </a:ext>
                  </a:extLst>
                </a:gridCol>
                <a:gridCol w="1270904">
                  <a:extLst>
                    <a:ext uri="{9D8B030D-6E8A-4147-A177-3AD203B41FA5}">
                      <a16:colId xmlns:a16="http://schemas.microsoft.com/office/drawing/2014/main" val="2755577859"/>
                    </a:ext>
                  </a:extLst>
                </a:gridCol>
              </a:tblGrid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Course Title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Teacher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Hours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CFU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620791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7247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852689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568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298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4" name="Connettore diritto 9">
            <a:extLst>
              <a:ext uri="{FF2B5EF4-FFF2-40B4-BE49-F238E27FC236}">
                <a16:creationId xmlns:a16="http://schemas.microsoft.com/office/drawing/2014/main" id="{46D2EE5B-E5A9-4340-A1A2-5FA8CB6BF4B2}"/>
              </a:ext>
            </a:extLst>
          </p:cNvPr>
          <p:cNvCxnSpPr>
            <a:cxnSpLocks/>
          </p:cNvCxnSpPr>
          <p:nvPr/>
        </p:nvCxnSpPr>
        <p:spPr>
          <a:xfrm>
            <a:off x="296059" y="1208459"/>
            <a:ext cx="11499701" cy="0"/>
          </a:xfrm>
          <a:prstGeom prst="line">
            <a:avLst/>
          </a:prstGeom>
          <a:ln>
            <a:solidFill>
              <a:srgbClr val="21AF8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66F8432-27F8-B875-6B06-C32D6203421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65530"/>
          <a:stretch/>
        </p:blipFill>
        <p:spPr>
          <a:xfrm>
            <a:off x="11116025" y="113116"/>
            <a:ext cx="882431" cy="1010858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42F92A67-3304-44E0-7C74-3F69227D81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95" y="201683"/>
            <a:ext cx="867302" cy="867302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44B3B42C-854F-C277-1F09-26F5D37CF9CC}"/>
              </a:ext>
            </a:extLst>
          </p:cNvPr>
          <p:cNvSpPr txBox="1"/>
          <p:nvPr/>
        </p:nvSpPr>
        <p:spPr>
          <a:xfrm>
            <a:off x="1248493" y="230140"/>
            <a:ext cx="100782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dirty="0">
                <a:highlight>
                  <a:srgbClr val="FFFFFF"/>
                </a:highlight>
                <a:latin typeface="inherit"/>
              </a:rPr>
              <a:t>TEACHING ACTIVITIES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7ACD938-EA0E-311B-6568-A6569623B07D}"/>
              </a:ext>
            </a:extLst>
          </p:cNvPr>
          <p:cNvSpPr txBox="1"/>
          <p:nvPr/>
        </p:nvSpPr>
        <p:spPr>
          <a:xfrm>
            <a:off x="880671" y="1577766"/>
            <a:ext cx="6098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 err="1">
                <a:highlight>
                  <a:srgbClr val="FFFFFF"/>
                </a:highlight>
                <a:latin typeface="inherit"/>
              </a:rPr>
              <a:t>External</a:t>
            </a:r>
            <a:r>
              <a:rPr lang="it-IT" dirty="0">
                <a:highlight>
                  <a:srgbClr val="FFFFFF"/>
                </a:highlight>
                <a:latin typeface="inherit"/>
              </a:rPr>
              <a:t> Courses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434400D-DF17-08AB-4E9D-B24AB4DF84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7468934"/>
              </p:ext>
            </p:extLst>
          </p:nvPr>
        </p:nvGraphicFramePr>
        <p:xfrm>
          <a:off x="1248493" y="2417397"/>
          <a:ext cx="8672051" cy="2374800"/>
        </p:xfrm>
        <a:graphic>
          <a:graphicData uri="http://schemas.openxmlformats.org/drawingml/2006/table">
            <a:tbl>
              <a:tblPr firstRow="1" firstCol="1" bandRow="1"/>
              <a:tblGrid>
                <a:gridCol w="2932717">
                  <a:extLst>
                    <a:ext uri="{9D8B030D-6E8A-4147-A177-3AD203B41FA5}">
                      <a16:colId xmlns:a16="http://schemas.microsoft.com/office/drawing/2014/main" val="202877193"/>
                    </a:ext>
                  </a:extLst>
                </a:gridCol>
                <a:gridCol w="2169814">
                  <a:extLst>
                    <a:ext uri="{9D8B030D-6E8A-4147-A177-3AD203B41FA5}">
                      <a16:colId xmlns:a16="http://schemas.microsoft.com/office/drawing/2014/main" val="3395018247"/>
                    </a:ext>
                  </a:extLst>
                </a:gridCol>
                <a:gridCol w="2298616">
                  <a:extLst>
                    <a:ext uri="{9D8B030D-6E8A-4147-A177-3AD203B41FA5}">
                      <a16:colId xmlns:a16="http://schemas.microsoft.com/office/drawing/2014/main" val="3272725431"/>
                    </a:ext>
                  </a:extLst>
                </a:gridCol>
                <a:gridCol w="1270904">
                  <a:extLst>
                    <a:ext uri="{9D8B030D-6E8A-4147-A177-3AD203B41FA5}">
                      <a16:colId xmlns:a16="http://schemas.microsoft.com/office/drawing/2014/main" val="2755577859"/>
                    </a:ext>
                  </a:extLst>
                </a:gridCol>
              </a:tblGrid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Course Title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Teacher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Hours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800" b="1" kern="12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inherit"/>
                          <a:ea typeface="+mn-ea"/>
                          <a:cs typeface="+mn-cs"/>
                        </a:rPr>
                        <a:t>CFU</a:t>
                      </a:r>
                      <a:endParaRPr lang="it-IT" sz="1800" b="1" kern="1200" dirty="0">
                        <a:solidFill>
                          <a:schemeClr val="tx1"/>
                        </a:solidFill>
                        <a:highlight>
                          <a:srgbClr val="FFFFFF"/>
                        </a:highlight>
                        <a:latin typeface="inheri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0620791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6372477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6852689"/>
                  </a:ext>
                </a:extLst>
              </a:tr>
              <a:tr h="59370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it-IT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50000"/>
                        </a:lnSpc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5688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3634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894</TotalTime>
  <Words>221</Words>
  <Application>Microsoft Office PowerPoint</Application>
  <PresentationFormat>Widescreen</PresentationFormat>
  <Paragraphs>74</Paragraphs>
  <Slides>11</Slides>
  <Notes>11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inherit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LAURA APPIGNANESI</dc:creator>
  <cp:lastModifiedBy>Benedetta Fanesi</cp:lastModifiedBy>
  <cp:revision>57</cp:revision>
  <dcterms:created xsi:type="dcterms:W3CDTF">2021-12-02T15:56:21Z</dcterms:created>
  <dcterms:modified xsi:type="dcterms:W3CDTF">2024-08-05T07:54:19Z</dcterms:modified>
</cp:coreProperties>
</file>