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963" r:id="rId2"/>
    <p:sldId id="969" r:id="rId3"/>
    <p:sldId id="973" r:id="rId4"/>
    <p:sldId id="974" r:id="rId5"/>
    <p:sldId id="975" r:id="rId6"/>
    <p:sldId id="988" r:id="rId7"/>
    <p:sldId id="983" r:id="rId8"/>
    <p:sldId id="991" r:id="rId9"/>
    <p:sldId id="984" r:id="rId10"/>
    <p:sldId id="989" r:id="rId11"/>
    <p:sldId id="985" r:id="rId12"/>
    <p:sldId id="992" r:id="rId13"/>
    <p:sldId id="986" r:id="rId14"/>
    <p:sldId id="990" r:id="rId15"/>
    <p:sldId id="987" r:id="rId16"/>
    <p:sldId id="993" r:id="rId17"/>
    <p:sldId id="976" r:id="rId18"/>
    <p:sldId id="996" r:id="rId19"/>
    <p:sldId id="995" r:id="rId20"/>
    <p:sldId id="977" r:id="rId21"/>
    <p:sldId id="994" r:id="rId22"/>
    <p:sldId id="978" r:id="rId23"/>
    <p:sldId id="979" r:id="rId24"/>
    <p:sldId id="98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AF8D"/>
    <a:srgbClr val="005E94"/>
    <a:srgbClr val="1A886E"/>
    <a:srgbClr val="6B28A8"/>
    <a:srgbClr val="FFC1C1"/>
    <a:srgbClr val="FDA9ED"/>
    <a:srgbClr val="DCC5F1"/>
    <a:srgbClr val="ED05C1"/>
    <a:srgbClr val="CE8502"/>
    <a:srgbClr val="007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74CC5B-4688-4D81-800D-E97831C73CFA}" v="98" dt="2022-01-18T13:38:18.5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709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065F2-8626-40B8-A787-C95ABF8141F1}" type="datetimeFigureOut">
              <a:rPr lang="it-IT" smtClean="0"/>
              <a:t>05/08/2024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53F6C-3DE2-471E-A50E-949165F4C9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0401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58686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49303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56907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82260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86540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2835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15182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87898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15058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57946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4849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94907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541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76954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316448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04017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2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6781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363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4073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32206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07544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63904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3953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1EB3-44FB-4CE6-A009-ED60C806CDE3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8979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33CCF-E884-453F-AB27-367874E37FE4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3585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7C23-3ACD-4F40-AD0F-AAABABA85FA3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315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AFCF-D153-4D21-B572-E81758C5CE69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44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D89F-E69D-4A9C-B7F8-2013C7F613E0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9761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70B77-3AC8-4A53-90AA-AE359079B1BA}" type="datetime1">
              <a:rPr lang="it-IT" smtClean="0"/>
              <a:t>05/08/2024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259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CB39-C7B8-47D4-B951-318DB9DBB57F}" type="datetime1">
              <a:rPr lang="it-IT" smtClean="0"/>
              <a:t>05/08/2024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8665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8C72-31D8-4D23-9836-4157A3A2F720}" type="datetime1">
              <a:rPr lang="it-IT" smtClean="0"/>
              <a:t>05/08/2024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5666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DB1F-0A5A-4D58-9092-E75D2E45B67C}" type="datetime1">
              <a:rPr lang="it-IT" smtClean="0"/>
              <a:t>05/08/2024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5562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020C3-1E21-4E7F-9DC2-10B330ECDFCF}" type="datetime1">
              <a:rPr lang="it-IT" smtClean="0"/>
              <a:t>05/08/2024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997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16EB-8D6A-4A43-B5B0-B6246B67E96C}" type="datetime1">
              <a:rPr lang="it-IT" smtClean="0"/>
              <a:t>05/08/2024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745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5A193-B319-48E6-8D6F-43D4E6DC0B57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098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53F87ECC-736E-4E0D-AE57-DE8F9C92D653}"/>
              </a:ext>
            </a:extLst>
          </p:cNvPr>
          <p:cNvSpPr txBox="1"/>
          <p:nvPr/>
        </p:nvSpPr>
        <p:spPr>
          <a:xfrm>
            <a:off x="1132719" y="147670"/>
            <a:ext cx="2811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21AF8D"/>
                </a:solidFill>
                <a:highlight>
                  <a:srgbClr val="FFFFFF"/>
                </a:highlight>
                <a:latin typeface="inherit"/>
              </a:rPr>
              <a:t>Department of Agricultural, Food and Environmental Sciences - D3A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1440" y="58127"/>
            <a:ext cx="2559965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C41F720E-C76F-CBE1-D1FC-57F44E903809}"/>
              </a:ext>
            </a:extLst>
          </p:cNvPr>
          <p:cNvSpPr txBox="1"/>
          <p:nvPr/>
        </p:nvSpPr>
        <p:spPr>
          <a:xfrm>
            <a:off x="2834763" y="2291195"/>
            <a:ext cx="65224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>
                <a:highlight>
                  <a:srgbClr val="FFFFFF"/>
                </a:highlight>
                <a:latin typeface="inherit"/>
              </a:rPr>
              <a:t>TITLE OF THE PROJECT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44DD0FD1-DBBD-E24D-6671-69C41444C275}"/>
              </a:ext>
            </a:extLst>
          </p:cNvPr>
          <p:cNvSpPr txBox="1"/>
          <p:nvPr/>
        </p:nvSpPr>
        <p:spPr>
          <a:xfrm>
            <a:off x="1132719" y="6010146"/>
            <a:ext cx="4655093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Academic Year 0000-0000</a:t>
            </a:r>
            <a:endParaRPr lang="it-IT" dirty="0">
              <a:highlight>
                <a:srgbClr val="FFFFFF"/>
              </a:highlight>
              <a:latin typeface="inherit"/>
            </a:endParaRP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3BD36FEC-9305-DF14-C392-18354248FA00}"/>
              </a:ext>
            </a:extLst>
          </p:cNvPr>
          <p:cNvSpPr txBox="1"/>
          <p:nvPr/>
        </p:nvSpPr>
        <p:spPr>
          <a:xfrm>
            <a:off x="1057897" y="3787670"/>
            <a:ext cx="60984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it-IT" dirty="0" err="1">
                <a:highlight>
                  <a:srgbClr val="FFFFFF"/>
                </a:highlight>
                <a:latin typeface="inherit"/>
              </a:rPr>
              <a:t>Student</a:t>
            </a:r>
            <a:r>
              <a:rPr lang="it-IT" dirty="0">
                <a:highlight>
                  <a:srgbClr val="FFFFFF"/>
                </a:highlight>
                <a:latin typeface="inherit"/>
              </a:rPr>
              <a:t>:</a:t>
            </a:r>
          </a:p>
          <a:p>
            <a:pPr algn="l" fontAlgn="base"/>
            <a:r>
              <a:rPr lang="it-IT" dirty="0">
                <a:highlight>
                  <a:srgbClr val="FFFFFF"/>
                </a:highlight>
                <a:latin typeface="inherit"/>
              </a:rPr>
              <a:t>NAME SURNAME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121F3BFB-74EC-A71D-2901-D160CA909C45}"/>
              </a:ext>
            </a:extLst>
          </p:cNvPr>
          <p:cNvSpPr txBox="1"/>
          <p:nvPr/>
        </p:nvSpPr>
        <p:spPr>
          <a:xfrm>
            <a:off x="5439842" y="3787670"/>
            <a:ext cx="6098458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Supervisor:</a:t>
            </a:r>
          </a:p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NAME SURNAME</a:t>
            </a:r>
          </a:p>
          <a:p>
            <a:pPr algn="r" fontAlgn="base"/>
            <a:endParaRPr lang="it-IT" sz="700" dirty="0">
              <a:highlight>
                <a:srgbClr val="FFFFFF"/>
              </a:highlight>
              <a:latin typeface="inherit"/>
            </a:endParaRPr>
          </a:p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Co-supervisor:</a:t>
            </a:r>
          </a:p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NAME SURNAME</a:t>
            </a: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09D6AC1A-7422-7712-2EF4-7D8ED89771D6}"/>
              </a:ext>
            </a:extLst>
          </p:cNvPr>
          <p:cNvSpPr txBox="1"/>
          <p:nvPr/>
        </p:nvSpPr>
        <p:spPr>
          <a:xfrm>
            <a:off x="2705249" y="1331154"/>
            <a:ext cx="6781501" cy="880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ctr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Ph. D. in Agricultural, Food and Environmental Sciences - N° Cycle</a:t>
            </a:r>
          </a:p>
          <a:p>
            <a:pPr indent="180340" algn="ctr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Second Year Annual Report</a:t>
            </a: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F148B286-44AD-A39F-CD15-C88A70538E8A}"/>
              </a:ext>
            </a:extLst>
          </p:cNvPr>
          <p:cNvSpPr txBox="1"/>
          <p:nvPr/>
        </p:nvSpPr>
        <p:spPr>
          <a:xfrm>
            <a:off x="6883207" y="6010147"/>
            <a:ext cx="4655093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r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Ancona, date</a:t>
            </a:r>
            <a:endParaRPr lang="it-IT" dirty="0">
              <a:highlight>
                <a:srgbClr val="FFFFFF"/>
              </a:highlight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1275653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EXPERIMENTAL DESIGN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9EFAC0-636D-A8A6-7096-135DE67DCFA1}"/>
              </a:ext>
            </a:extLst>
          </p:cNvPr>
          <p:cNvSpPr txBox="1"/>
          <p:nvPr/>
        </p:nvSpPr>
        <p:spPr>
          <a:xfrm>
            <a:off x="296059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Research activity 2</a:t>
            </a:r>
          </a:p>
        </p:txBody>
      </p:sp>
    </p:spTree>
    <p:extLst>
      <p:ext uri="{BB962C8B-B14F-4D97-AF65-F5344CB8AC3E}">
        <p14:creationId xmlns:p14="http://schemas.microsoft.com/office/powerpoint/2010/main" val="2781604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RESULTS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9EFAC0-636D-A8A6-7096-135DE67DCFA1}"/>
              </a:ext>
            </a:extLst>
          </p:cNvPr>
          <p:cNvSpPr txBox="1"/>
          <p:nvPr/>
        </p:nvSpPr>
        <p:spPr>
          <a:xfrm>
            <a:off x="296059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Results of Research activity 2</a:t>
            </a:r>
          </a:p>
        </p:txBody>
      </p:sp>
    </p:spTree>
    <p:extLst>
      <p:ext uri="{BB962C8B-B14F-4D97-AF65-F5344CB8AC3E}">
        <p14:creationId xmlns:p14="http://schemas.microsoft.com/office/powerpoint/2010/main" val="1082235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CONCLUSIONS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9EFAC0-636D-A8A6-7096-135DE67DCFA1}"/>
              </a:ext>
            </a:extLst>
          </p:cNvPr>
          <p:cNvSpPr txBox="1"/>
          <p:nvPr/>
        </p:nvSpPr>
        <p:spPr>
          <a:xfrm>
            <a:off x="296059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Conclusion of Research activity 2</a:t>
            </a:r>
          </a:p>
        </p:txBody>
      </p:sp>
    </p:spTree>
    <p:extLst>
      <p:ext uri="{BB962C8B-B14F-4D97-AF65-F5344CB8AC3E}">
        <p14:creationId xmlns:p14="http://schemas.microsoft.com/office/powerpoint/2010/main" val="149412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TITLE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9EFAC0-636D-A8A6-7096-135DE67DCFA1}"/>
              </a:ext>
            </a:extLst>
          </p:cNvPr>
          <p:cNvSpPr txBox="1"/>
          <p:nvPr/>
        </p:nvSpPr>
        <p:spPr>
          <a:xfrm>
            <a:off x="296059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Research activity 3</a:t>
            </a:r>
          </a:p>
        </p:txBody>
      </p:sp>
    </p:spTree>
    <p:extLst>
      <p:ext uri="{BB962C8B-B14F-4D97-AF65-F5344CB8AC3E}">
        <p14:creationId xmlns:p14="http://schemas.microsoft.com/office/powerpoint/2010/main" val="1809843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EXPERIMENTAL DESIGN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9EFAC0-636D-A8A6-7096-135DE67DCFA1}"/>
              </a:ext>
            </a:extLst>
          </p:cNvPr>
          <p:cNvSpPr txBox="1"/>
          <p:nvPr/>
        </p:nvSpPr>
        <p:spPr>
          <a:xfrm>
            <a:off x="296059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Research activity 3</a:t>
            </a:r>
          </a:p>
        </p:txBody>
      </p:sp>
    </p:spTree>
    <p:extLst>
      <p:ext uri="{BB962C8B-B14F-4D97-AF65-F5344CB8AC3E}">
        <p14:creationId xmlns:p14="http://schemas.microsoft.com/office/powerpoint/2010/main" val="1720519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RESULTS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9EFAC0-636D-A8A6-7096-135DE67DCFA1}"/>
              </a:ext>
            </a:extLst>
          </p:cNvPr>
          <p:cNvSpPr txBox="1"/>
          <p:nvPr/>
        </p:nvSpPr>
        <p:spPr>
          <a:xfrm>
            <a:off x="296059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Results of Research activity 3</a:t>
            </a:r>
          </a:p>
        </p:txBody>
      </p:sp>
    </p:spTree>
    <p:extLst>
      <p:ext uri="{BB962C8B-B14F-4D97-AF65-F5344CB8AC3E}">
        <p14:creationId xmlns:p14="http://schemas.microsoft.com/office/powerpoint/2010/main" val="1641430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CONCLUSIONS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9EFAC0-636D-A8A6-7096-135DE67DCFA1}"/>
              </a:ext>
            </a:extLst>
          </p:cNvPr>
          <p:cNvSpPr txBox="1"/>
          <p:nvPr/>
        </p:nvSpPr>
        <p:spPr>
          <a:xfrm>
            <a:off x="296059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Conclusion of Research activity 3</a:t>
            </a:r>
          </a:p>
        </p:txBody>
      </p:sp>
    </p:spTree>
    <p:extLst>
      <p:ext uri="{BB962C8B-B14F-4D97-AF65-F5344CB8AC3E}">
        <p14:creationId xmlns:p14="http://schemas.microsoft.com/office/powerpoint/2010/main" val="32220447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FINAL REMARKS</a:t>
            </a:r>
          </a:p>
        </p:txBody>
      </p:sp>
    </p:spTree>
    <p:extLst>
      <p:ext uri="{BB962C8B-B14F-4D97-AF65-F5344CB8AC3E}">
        <p14:creationId xmlns:p14="http://schemas.microsoft.com/office/powerpoint/2010/main" val="5897514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BIBLIOGRAPHY</a:t>
            </a:r>
          </a:p>
        </p:txBody>
      </p:sp>
    </p:spTree>
    <p:extLst>
      <p:ext uri="{BB962C8B-B14F-4D97-AF65-F5344CB8AC3E}">
        <p14:creationId xmlns:p14="http://schemas.microsoft.com/office/powerpoint/2010/main" val="7234079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VISITING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B147C40-A247-01CC-9ACD-8BD1DA7E82AE}"/>
              </a:ext>
            </a:extLst>
          </p:cNvPr>
          <p:cNvSpPr txBox="1"/>
          <p:nvPr/>
        </p:nvSpPr>
        <p:spPr>
          <a:xfrm>
            <a:off x="880671" y="1577766"/>
            <a:ext cx="6098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highlight>
                  <a:srgbClr val="FFFFFF"/>
                </a:highlight>
                <a:latin typeface="inherit"/>
              </a:rPr>
              <a:t>If any</a:t>
            </a:r>
            <a:endParaRPr lang="en-US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DD01985-0F3A-4817-FCFD-5EBD1ED41AD2}"/>
              </a:ext>
            </a:extLst>
          </p:cNvPr>
          <p:cNvSpPr txBox="1"/>
          <p:nvPr/>
        </p:nvSpPr>
        <p:spPr>
          <a:xfrm>
            <a:off x="624246" y="2417397"/>
            <a:ext cx="7859799" cy="2951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starting date (day/month/year) – end date (day/month/year) </a:t>
            </a:r>
            <a:endParaRPr lang="it-IT" dirty="0">
              <a:highlight>
                <a:srgbClr val="FFFFFF"/>
              </a:highlight>
              <a:latin typeface="inherit"/>
            </a:endParaRPr>
          </a:p>
          <a:p>
            <a:pPr indent="180340" algn="just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Institution </a:t>
            </a:r>
            <a:endParaRPr lang="it-IT" dirty="0">
              <a:highlight>
                <a:srgbClr val="FFFFFF"/>
              </a:highlight>
              <a:latin typeface="inherit"/>
            </a:endParaRPr>
          </a:p>
          <a:p>
            <a:pPr indent="180340" algn="just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Department</a:t>
            </a:r>
            <a:endParaRPr lang="it-IT" dirty="0">
              <a:highlight>
                <a:srgbClr val="FFFFFF"/>
              </a:highlight>
              <a:latin typeface="inherit"/>
            </a:endParaRPr>
          </a:p>
          <a:p>
            <a:pPr indent="180340" algn="just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City and country</a:t>
            </a:r>
            <a:endParaRPr lang="it-IT" dirty="0">
              <a:highlight>
                <a:srgbClr val="FFFFFF"/>
              </a:highlight>
              <a:latin typeface="inherit"/>
            </a:endParaRPr>
          </a:p>
          <a:p>
            <a:pPr indent="180340" algn="just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Tutor of the external institution</a:t>
            </a:r>
            <a:endParaRPr lang="it-IT" dirty="0">
              <a:highlight>
                <a:srgbClr val="FFFFFF"/>
              </a:highlight>
              <a:latin typeface="inherit"/>
            </a:endParaRPr>
          </a:p>
          <a:p>
            <a:pPr indent="180340" algn="just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Activities:</a:t>
            </a:r>
            <a:endParaRPr lang="it-IT" dirty="0">
              <a:highlight>
                <a:srgbClr val="FFFFFF"/>
              </a:highlight>
              <a:latin typeface="inherit"/>
            </a:endParaRPr>
          </a:p>
          <a:p>
            <a:pPr indent="180340" algn="just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[Shortly describe the activities]</a:t>
            </a:r>
            <a:endParaRPr lang="it-IT" dirty="0">
              <a:highlight>
                <a:srgbClr val="FFFFFF"/>
              </a:highlight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2829868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OUTLINES</a:t>
            </a:r>
          </a:p>
        </p:txBody>
      </p:sp>
    </p:spTree>
    <p:extLst>
      <p:ext uri="{BB962C8B-B14F-4D97-AF65-F5344CB8AC3E}">
        <p14:creationId xmlns:p14="http://schemas.microsoft.com/office/powerpoint/2010/main" val="16011673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LIST OF ORAL/POSTER PRESENTATIONS</a:t>
            </a:r>
          </a:p>
        </p:txBody>
      </p:sp>
    </p:spTree>
    <p:extLst>
      <p:ext uri="{BB962C8B-B14F-4D97-AF65-F5344CB8AC3E}">
        <p14:creationId xmlns:p14="http://schemas.microsoft.com/office/powerpoint/2010/main" val="7534139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LIST OF PUBLICATIONS</a:t>
            </a:r>
          </a:p>
        </p:txBody>
      </p:sp>
    </p:spTree>
    <p:extLst>
      <p:ext uri="{BB962C8B-B14F-4D97-AF65-F5344CB8AC3E}">
        <p14:creationId xmlns:p14="http://schemas.microsoft.com/office/powerpoint/2010/main" val="10011834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TEACHING ACTIVITIES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ACD938-EA0E-311B-6568-A6569623B07D}"/>
              </a:ext>
            </a:extLst>
          </p:cNvPr>
          <p:cNvSpPr txBox="1"/>
          <p:nvPr/>
        </p:nvSpPr>
        <p:spPr>
          <a:xfrm>
            <a:off x="880671" y="1577766"/>
            <a:ext cx="6098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 err="1">
                <a:highlight>
                  <a:srgbClr val="FFFFFF"/>
                </a:highlight>
                <a:latin typeface="inherit"/>
              </a:rPr>
              <a:t>Internal</a:t>
            </a:r>
            <a:r>
              <a:rPr lang="it-IT" dirty="0">
                <a:highlight>
                  <a:srgbClr val="FFFFFF"/>
                </a:highlight>
                <a:latin typeface="inherit"/>
              </a:rPr>
              <a:t> Courses over the </a:t>
            </a:r>
            <a:r>
              <a:rPr lang="it-IT" dirty="0" err="1">
                <a:highlight>
                  <a:srgbClr val="FFFFFF"/>
                </a:highlight>
                <a:latin typeface="inherit"/>
              </a:rPr>
              <a:t>three</a:t>
            </a:r>
            <a:r>
              <a:rPr lang="it-IT" dirty="0">
                <a:highlight>
                  <a:srgbClr val="FFFFFF"/>
                </a:highlight>
                <a:latin typeface="inherit"/>
              </a:rPr>
              <a:t> </a:t>
            </a:r>
            <a:r>
              <a:rPr lang="it-IT" dirty="0" err="1">
                <a:highlight>
                  <a:srgbClr val="FFFFFF"/>
                </a:highlight>
                <a:latin typeface="inherit"/>
              </a:rPr>
              <a:t>years</a:t>
            </a:r>
            <a:endParaRPr lang="en-US" dirty="0"/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A434400D-DF17-08AB-4E9D-B24AB4DF8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838950"/>
              </p:ext>
            </p:extLst>
          </p:nvPr>
        </p:nvGraphicFramePr>
        <p:xfrm>
          <a:off x="1248493" y="2417397"/>
          <a:ext cx="8672051" cy="2374800"/>
        </p:xfrm>
        <a:graphic>
          <a:graphicData uri="http://schemas.openxmlformats.org/drawingml/2006/table">
            <a:tbl>
              <a:tblPr firstRow="1" firstCol="1" bandRow="1"/>
              <a:tblGrid>
                <a:gridCol w="2932717">
                  <a:extLst>
                    <a:ext uri="{9D8B030D-6E8A-4147-A177-3AD203B41FA5}">
                      <a16:colId xmlns:a16="http://schemas.microsoft.com/office/drawing/2014/main" val="202877193"/>
                    </a:ext>
                  </a:extLst>
                </a:gridCol>
                <a:gridCol w="2169814">
                  <a:extLst>
                    <a:ext uri="{9D8B030D-6E8A-4147-A177-3AD203B41FA5}">
                      <a16:colId xmlns:a16="http://schemas.microsoft.com/office/drawing/2014/main" val="3395018247"/>
                    </a:ext>
                  </a:extLst>
                </a:gridCol>
                <a:gridCol w="2298616">
                  <a:extLst>
                    <a:ext uri="{9D8B030D-6E8A-4147-A177-3AD203B41FA5}">
                      <a16:colId xmlns:a16="http://schemas.microsoft.com/office/drawing/2014/main" val="3272725431"/>
                    </a:ext>
                  </a:extLst>
                </a:gridCol>
                <a:gridCol w="1270904">
                  <a:extLst>
                    <a:ext uri="{9D8B030D-6E8A-4147-A177-3AD203B41FA5}">
                      <a16:colId xmlns:a16="http://schemas.microsoft.com/office/drawing/2014/main" val="2755577859"/>
                    </a:ext>
                  </a:extLst>
                </a:gridCol>
              </a:tblGrid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Course Title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Teacher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Hours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CFU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0620791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6372477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852689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568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5298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TEACHING ACTIVITIES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ACD938-EA0E-311B-6568-A6569623B07D}"/>
              </a:ext>
            </a:extLst>
          </p:cNvPr>
          <p:cNvSpPr txBox="1"/>
          <p:nvPr/>
        </p:nvSpPr>
        <p:spPr>
          <a:xfrm>
            <a:off x="880671" y="1577766"/>
            <a:ext cx="6098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 err="1">
                <a:highlight>
                  <a:srgbClr val="FFFFFF"/>
                </a:highlight>
                <a:latin typeface="inherit"/>
              </a:rPr>
              <a:t>External</a:t>
            </a:r>
            <a:r>
              <a:rPr lang="it-IT" dirty="0">
                <a:highlight>
                  <a:srgbClr val="FFFFFF"/>
                </a:highlight>
                <a:latin typeface="inherit"/>
              </a:rPr>
              <a:t> Courses over the </a:t>
            </a:r>
            <a:r>
              <a:rPr lang="it-IT" dirty="0" err="1">
                <a:highlight>
                  <a:srgbClr val="FFFFFF"/>
                </a:highlight>
                <a:latin typeface="inherit"/>
              </a:rPr>
              <a:t>three</a:t>
            </a:r>
            <a:r>
              <a:rPr lang="it-IT" dirty="0">
                <a:highlight>
                  <a:srgbClr val="FFFFFF"/>
                </a:highlight>
                <a:latin typeface="inherit"/>
              </a:rPr>
              <a:t> </a:t>
            </a:r>
            <a:r>
              <a:rPr lang="it-IT" dirty="0" err="1">
                <a:highlight>
                  <a:srgbClr val="FFFFFF"/>
                </a:highlight>
                <a:latin typeface="inherit"/>
              </a:rPr>
              <a:t>years</a:t>
            </a:r>
            <a:endParaRPr lang="en-US" dirty="0"/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A434400D-DF17-08AB-4E9D-B24AB4DF8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353237"/>
              </p:ext>
            </p:extLst>
          </p:nvPr>
        </p:nvGraphicFramePr>
        <p:xfrm>
          <a:off x="1248493" y="2417397"/>
          <a:ext cx="8672051" cy="2374800"/>
        </p:xfrm>
        <a:graphic>
          <a:graphicData uri="http://schemas.openxmlformats.org/drawingml/2006/table">
            <a:tbl>
              <a:tblPr firstRow="1" firstCol="1" bandRow="1"/>
              <a:tblGrid>
                <a:gridCol w="2932717">
                  <a:extLst>
                    <a:ext uri="{9D8B030D-6E8A-4147-A177-3AD203B41FA5}">
                      <a16:colId xmlns:a16="http://schemas.microsoft.com/office/drawing/2014/main" val="202877193"/>
                    </a:ext>
                  </a:extLst>
                </a:gridCol>
                <a:gridCol w="2169814">
                  <a:extLst>
                    <a:ext uri="{9D8B030D-6E8A-4147-A177-3AD203B41FA5}">
                      <a16:colId xmlns:a16="http://schemas.microsoft.com/office/drawing/2014/main" val="3395018247"/>
                    </a:ext>
                  </a:extLst>
                </a:gridCol>
                <a:gridCol w="2298616">
                  <a:extLst>
                    <a:ext uri="{9D8B030D-6E8A-4147-A177-3AD203B41FA5}">
                      <a16:colId xmlns:a16="http://schemas.microsoft.com/office/drawing/2014/main" val="3272725431"/>
                    </a:ext>
                  </a:extLst>
                </a:gridCol>
                <a:gridCol w="1270904">
                  <a:extLst>
                    <a:ext uri="{9D8B030D-6E8A-4147-A177-3AD203B41FA5}">
                      <a16:colId xmlns:a16="http://schemas.microsoft.com/office/drawing/2014/main" val="2755577859"/>
                    </a:ext>
                  </a:extLst>
                </a:gridCol>
              </a:tblGrid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Course Title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Teacher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Hours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CFU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0620791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6372477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852689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568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3634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TEACHING ACTIVITIES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ACD938-EA0E-311B-6568-A6569623B07D}"/>
              </a:ext>
            </a:extLst>
          </p:cNvPr>
          <p:cNvSpPr txBox="1"/>
          <p:nvPr/>
        </p:nvSpPr>
        <p:spPr>
          <a:xfrm>
            <a:off x="880671" y="1577766"/>
            <a:ext cx="6098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highlight>
                  <a:srgbClr val="FFFFFF"/>
                </a:highlight>
                <a:latin typeface="inherit"/>
              </a:rPr>
              <a:t>Other activities over the </a:t>
            </a:r>
            <a:r>
              <a:rPr lang="it-IT" dirty="0" err="1">
                <a:highlight>
                  <a:srgbClr val="FFFFFF"/>
                </a:highlight>
                <a:latin typeface="inherit"/>
              </a:rPr>
              <a:t>three</a:t>
            </a:r>
            <a:r>
              <a:rPr lang="it-IT" dirty="0">
                <a:highlight>
                  <a:srgbClr val="FFFFFF"/>
                </a:highlight>
                <a:latin typeface="inherit"/>
              </a:rPr>
              <a:t> </a:t>
            </a:r>
            <a:r>
              <a:rPr lang="it-IT" dirty="0" err="1">
                <a:highlight>
                  <a:srgbClr val="FFFFFF"/>
                </a:highlight>
                <a:latin typeface="inherit"/>
              </a:rPr>
              <a:t>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036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INTRODUCTION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894B7F3-97D8-3DC5-7662-DC9821684543}"/>
              </a:ext>
            </a:extLst>
          </p:cNvPr>
          <p:cNvSpPr txBox="1"/>
          <p:nvPr/>
        </p:nvSpPr>
        <p:spPr>
          <a:xfrm>
            <a:off x="296059" y="1720948"/>
            <a:ext cx="6098458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Describe the background and the aim of your project.</a:t>
            </a:r>
            <a:endParaRPr lang="it-IT" dirty="0">
              <a:highlight>
                <a:srgbClr val="FFFFFF"/>
              </a:highlight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626109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403956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TITLE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9EFAC0-636D-A8A6-7096-135DE67DCFA1}"/>
              </a:ext>
            </a:extLst>
          </p:cNvPr>
          <p:cNvSpPr txBox="1"/>
          <p:nvPr/>
        </p:nvSpPr>
        <p:spPr>
          <a:xfrm>
            <a:off x="296059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Research activity 1</a:t>
            </a:r>
          </a:p>
        </p:txBody>
      </p:sp>
    </p:spTree>
    <p:extLst>
      <p:ext uri="{BB962C8B-B14F-4D97-AF65-F5344CB8AC3E}">
        <p14:creationId xmlns:p14="http://schemas.microsoft.com/office/powerpoint/2010/main" val="2910212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EXPERIMENTAL DESIGN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9EFAC0-636D-A8A6-7096-135DE67DCFA1}"/>
              </a:ext>
            </a:extLst>
          </p:cNvPr>
          <p:cNvSpPr txBox="1"/>
          <p:nvPr/>
        </p:nvSpPr>
        <p:spPr>
          <a:xfrm>
            <a:off x="296059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Research activity 1</a:t>
            </a:r>
          </a:p>
        </p:txBody>
      </p:sp>
    </p:spTree>
    <p:extLst>
      <p:ext uri="{BB962C8B-B14F-4D97-AF65-F5344CB8AC3E}">
        <p14:creationId xmlns:p14="http://schemas.microsoft.com/office/powerpoint/2010/main" val="955766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RESULTS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9EFAC0-636D-A8A6-7096-135DE67DCFA1}"/>
              </a:ext>
            </a:extLst>
          </p:cNvPr>
          <p:cNvSpPr txBox="1"/>
          <p:nvPr/>
        </p:nvSpPr>
        <p:spPr>
          <a:xfrm>
            <a:off x="296059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Results of Research activity 1</a:t>
            </a:r>
          </a:p>
        </p:txBody>
      </p:sp>
    </p:spTree>
    <p:extLst>
      <p:ext uri="{BB962C8B-B14F-4D97-AF65-F5344CB8AC3E}">
        <p14:creationId xmlns:p14="http://schemas.microsoft.com/office/powerpoint/2010/main" val="3704241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CONCLUSIONS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9EFAC0-636D-A8A6-7096-135DE67DCFA1}"/>
              </a:ext>
            </a:extLst>
          </p:cNvPr>
          <p:cNvSpPr txBox="1"/>
          <p:nvPr/>
        </p:nvSpPr>
        <p:spPr>
          <a:xfrm>
            <a:off x="296059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Conclusion of Research activity 1</a:t>
            </a:r>
          </a:p>
        </p:txBody>
      </p:sp>
    </p:spTree>
    <p:extLst>
      <p:ext uri="{BB962C8B-B14F-4D97-AF65-F5344CB8AC3E}">
        <p14:creationId xmlns:p14="http://schemas.microsoft.com/office/powerpoint/2010/main" val="1888892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TITLE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9EFAC0-636D-A8A6-7096-135DE67DCFA1}"/>
              </a:ext>
            </a:extLst>
          </p:cNvPr>
          <p:cNvSpPr txBox="1"/>
          <p:nvPr/>
        </p:nvSpPr>
        <p:spPr>
          <a:xfrm>
            <a:off x="296059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Research activity 2</a:t>
            </a:r>
          </a:p>
        </p:txBody>
      </p:sp>
    </p:spTree>
    <p:extLst>
      <p:ext uri="{BB962C8B-B14F-4D97-AF65-F5344CB8AC3E}">
        <p14:creationId xmlns:p14="http://schemas.microsoft.com/office/powerpoint/2010/main" val="4956646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910</TotalTime>
  <Words>262</Words>
  <Application>Microsoft Office PowerPoint</Application>
  <PresentationFormat>Widescreen</PresentationFormat>
  <Paragraphs>115</Paragraphs>
  <Slides>24</Slides>
  <Notes>24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inherit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LAURA APPIGNANESI</dc:creator>
  <cp:lastModifiedBy>Benedetta Fanesi</cp:lastModifiedBy>
  <cp:revision>59</cp:revision>
  <dcterms:created xsi:type="dcterms:W3CDTF">2021-12-02T15:56:21Z</dcterms:created>
  <dcterms:modified xsi:type="dcterms:W3CDTF">2024-08-05T07:56:13Z</dcterms:modified>
</cp:coreProperties>
</file>